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>
      <p:cViewPr>
        <p:scale>
          <a:sx n="102" d="100"/>
          <a:sy n="102" d="100"/>
        </p:scale>
        <p:origin x="9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EDB32-5CF5-B83A-E335-87D381E9E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3A26D-BF81-CFC8-6281-7968A0110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1DF79-5C42-0542-581F-75A4D00DB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2D331-5794-203A-6255-F90BDFF66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EC471-D18E-EC58-2944-DB062B9AF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4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FEF92-CA26-4FB5-11D7-C869950E6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CA434-4869-9CD7-683B-C73898A96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6A601-33D0-437A-48E4-50077B379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0AB70-B038-0081-D650-908A13836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5BA04-D6DE-467C-2573-AD7A4E05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73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3BC3DA-F5C4-EA0F-2DC0-68FB4F06E5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3E0098-7AE0-0CF5-2845-3DBA68BEF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250BA-A415-F5E4-3705-1C815C1A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F464-C2C8-66BB-FFB4-6FC250CB8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1CBFB-B7B9-352B-0125-D1DB87785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3349-0664-11FE-C3D0-A8F0715C9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7361C-DF8B-CC06-8FC1-10F970F7E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F3B6B-E3C7-0377-5767-3CCAAFBA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243DC-CB72-CDCA-D4EC-2DF4635D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298BE-825B-3644-7524-78932D059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9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B0BBE-CA0B-60BC-DA01-B04731B90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CF17E-BDF1-08CC-B785-25C0A0D07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E14AC-F9E7-8766-18BA-8F1A544C3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2578E-A386-B5B7-D176-88B311F40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45A2E-98A8-560A-ACF0-41A080D1C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245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0C63-AC0D-0BA3-AE35-F04266D9E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CC985-4A8C-5293-0211-521FDC420F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49E01-A66A-6878-3F4E-B2D7D3E5D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CB134-CC6F-6E86-E63A-80ECA1B26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F794A-38DE-A549-0E4C-27247C277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5C7D4-7DE6-11FE-F7AB-92CF78192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28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AD03-E75B-C9DF-E2A4-C2079A4D3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0A958-C3D2-30D2-8B2B-D187C18EE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0B7AC-F5F6-1080-18EF-FEB2D0BF6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59988-B201-3932-7F5F-B919B7F88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B1C9C-C51C-09BB-6955-FC3BE31ADB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F0D2E-1816-91EE-BB25-B2C8F123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A6E3F-E079-FD52-ECDF-B48BB372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037B5A-4EE8-82CA-31A8-C7FF0298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98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20DE-F89F-2569-A47F-C23DE2186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C2B278-A21B-2A2E-40FB-F25FEF3A3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C26F5F-EC73-48ED-8D85-A212D755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510B0D-6C50-2A5F-7EE6-CFF40F66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6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1D4016-498F-D440-24F8-6F693AA2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C6705E-7679-4812-0A76-BCDF06303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E4C42-8329-55B1-DFD3-D43EDB09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6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545F7-C202-3C7A-8CEB-7546B63AD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886C4-8250-AF4B-2B18-857B69FFC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5B22A-5CAE-8D49-DDAB-5BCCA1C0B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52E23-28FF-329F-2ACD-75D57A612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43AA4-20B4-81A8-FAF2-91541022F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E5442-06BB-CF14-D495-19C1FE9E1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894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6CF5-D186-9AF9-9256-B1356D01D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20D5F-8C9E-A13B-5708-28E05D5419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F3C71-C7B3-3B02-94F8-142A8B553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245CE5-D39F-7C9D-6665-8F9516FA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1FFCBE-85C0-8158-DE3D-306B56552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5EF50-5828-D932-83F2-A4995D57C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84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11F722-5953-561D-23FA-6E13828B8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433BD-9D61-43B0-2F50-BA8A6A836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57F33-6D6D-4CCE-A5CF-2484184FDF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40B7F-D296-5340-9855-2B89A6539D44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BC0A-6329-762B-3DAB-87CC3249C0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F2107-E096-F5F8-B7C7-1F1F13DB8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07E31-6DC0-C440-9709-9C0957896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1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en.wikipedia.org/wiki/Sequence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en.wikipedia.org/wiki/Complex_numbe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FFBF-13FA-2D60-6AE5-03E73627F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57526"/>
            <a:ext cx="9144000" cy="1742948"/>
          </a:xfrm>
        </p:spPr>
        <p:txBody>
          <a:bodyPr/>
          <a:lstStyle/>
          <a:p>
            <a:r>
              <a:rPr lang="en-US" dirty="0"/>
              <a:t>Image Processing with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021275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024-BF3E-847C-5189-59C71201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8054"/>
            <a:ext cx="10515600" cy="1325563"/>
          </a:xfrm>
        </p:spPr>
        <p:txBody>
          <a:bodyPr/>
          <a:lstStyle/>
          <a:p>
            <a:r>
              <a:rPr lang="en-US" dirty="0"/>
              <a:t>Finite and Discrete Input and Output</a:t>
            </a:r>
          </a:p>
        </p:txBody>
      </p:sp>
      <p:pic>
        <p:nvPicPr>
          <p:cNvPr id="5" name="Content Placeholder 4" descr="A picture containing text, watch, gauge&#10;&#10;Description automatically generated">
            <a:extLst>
              <a:ext uri="{FF2B5EF4-FFF2-40B4-BE49-F238E27FC236}">
                <a16:creationId xmlns:a16="http://schemas.microsoft.com/office/drawing/2014/main" id="{756AE02A-754B-6446-EED9-3987F4AB2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443" y="2668606"/>
            <a:ext cx="1809546" cy="574287"/>
          </a:xfrm>
        </p:spPr>
      </p:pic>
      <p:sp>
        <p:nvSpPr>
          <p:cNvPr id="10" name="Rectangle 5">
            <a:extLst>
              <a:ext uri="{FF2B5EF4-FFF2-40B4-BE49-F238E27FC236}">
                <a16:creationId xmlns:a16="http://schemas.microsoft.com/office/drawing/2014/main" id="{C618695B-29B8-78D4-CB80-46C9DE85F3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700" y="4486188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AutoShape 6" descr="{\displaystyle \left\{\mathbf {x} _{n}\right\}:=x_{0},x_{1},\ldots ,x_{N-1}}">
            <a:extLst>
              <a:ext uri="{FF2B5EF4-FFF2-40B4-BE49-F238E27FC236}">
                <a16:creationId xmlns:a16="http://schemas.microsoft.com/office/drawing/2014/main" id="{9A28E87B-08B0-87FB-53A0-66DE960F1C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59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7" descr="{\displaystyle \left\{\mathbf {X} _{k}\right\}:=X_{0},X_{1},\ldots ,X_{N-1},}">
            <a:extLst>
              <a:ext uri="{FF2B5EF4-FFF2-40B4-BE49-F238E27FC236}">
                <a16:creationId xmlns:a16="http://schemas.microsoft.com/office/drawing/2014/main" id="{4A6C1B22-AB4C-D5F5-E190-6E54D7B3D7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533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483B32-8AA5-4422-A3B7-A5AAB8DBEBD2}"/>
              </a:ext>
            </a:extLst>
          </p:cNvPr>
          <p:cNvSpPr txBox="1"/>
          <p:nvPr/>
        </p:nvSpPr>
        <p:spPr>
          <a:xfrm>
            <a:off x="838200" y="1451569"/>
            <a:ext cx="8828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altLang="en-US" sz="1200" i="1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iscrete Fourier Transform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transforms a 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 tooltip="Sequen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sequence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of N 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tooltip="Complex numb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comple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tooltip="Complex numb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 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 tooltip="Complex numb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numbers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en-US" altLang="en-US" sz="1200" dirty="0" err="1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altLang="en-US" sz="1200" baseline="-25000" dirty="0" err="1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altLang="en-US" sz="12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 = x0, x1,…..x</a:t>
            </a:r>
            <a:r>
              <a:rPr lang="en-US" altLang="en-US" sz="1200" baseline="-25000" dirty="0">
                <a:solidFill>
                  <a:srgbClr val="2021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n-1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into another sequence of complex numbers </a:t>
            </a:r>
          </a:p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200" b="0" i="0" u="none" strike="noStrike" cap="none" normalizeH="0" baseline="-25000" dirty="0" err="1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 = X</a:t>
            </a:r>
            <a:r>
              <a:rPr kumimoji="0" lang="en-US" altLang="en-US" sz="1200" b="0" i="0" u="none" strike="noStrike" cap="none" normalizeH="0" baseline="-2500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kumimoji="0" lang="en-US" altLang="en-US" sz="1200" b="0" i="0" u="none" strike="noStrike" cap="none" normalizeH="0" baseline="-2500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,….X</a:t>
            </a:r>
            <a:r>
              <a:rPr kumimoji="0" lang="en-US" altLang="en-US" sz="1200" b="0" i="0" u="none" strike="noStrike" cap="none" normalizeH="0" baseline="-2500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N-1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which is defined by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sz="1200" dirty="0"/>
          </a:p>
        </p:txBody>
      </p:sp>
      <p:pic>
        <p:nvPicPr>
          <p:cNvPr id="16" name="Picture 15" descr="Diagram, schematic&#10;&#10;Description automatically generated">
            <a:extLst>
              <a:ext uri="{FF2B5EF4-FFF2-40B4-BE49-F238E27FC236}">
                <a16:creationId xmlns:a16="http://schemas.microsoft.com/office/drawing/2014/main" id="{BBE0FF6F-3032-D242-2681-6438F52887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443" y="3385062"/>
            <a:ext cx="1809546" cy="543853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F05AAEEF-C301-13A1-461C-32CF9FCCC4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073"/>
          <a:stretch/>
        </p:blipFill>
        <p:spPr>
          <a:xfrm>
            <a:off x="4997104" y="2777132"/>
            <a:ext cx="3570931" cy="10718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760112C-6046-FA86-C7DE-2E1CBD8DDE2A}"/>
              </a:ext>
            </a:extLst>
          </p:cNvPr>
          <p:cNvSpPr txBox="1"/>
          <p:nvPr/>
        </p:nvSpPr>
        <p:spPr>
          <a:xfrm>
            <a:off x="1112443" y="2185488"/>
            <a:ext cx="1809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One dimension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2A1D65-FD5B-A6DC-117C-C4EEC50FAA53}"/>
              </a:ext>
            </a:extLst>
          </p:cNvPr>
          <p:cNvSpPr txBox="1"/>
          <p:nvPr/>
        </p:nvSpPr>
        <p:spPr>
          <a:xfrm>
            <a:off x="5689044" y="2231420"/>
            <a:ext cx="1809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Two dimension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3B6C45-BCA1-FEA6-DDD8-9C95B7F53B64}"/>
              </a:ext>
            </a:extLst>
          </p:cNvPr>
          <p:cNvSpPr txBox="1"/>
          <p:nvPr/>
        </p:nvSpPr>
        <p:spPr>
          <a:xfrm>
            <a:off x="838200" y="4460805"/>
            <a:ext cx="8828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We’re using FFT – Fast Fourier Transform (FFTs are faster ways of doing DFTs)</a:t>
            </a:r>
            <a:endParaRPr lang="en-US" sz="12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E2F9843-D73A-F221-0259-3867BB2B8F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470" y="4855520"/>
            <a:ext cx="7772400" cy="67687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1AE9120-446C-861A-FA75-8216C37A069A}"/>
              </a:ext>
            </a:extLst>
          </p:cNvPr>
          <p:cNvSpPr txBox="1"/>
          <p:nvPr/>
        </p:nvSpPr>
        <p:spPr>
          <a:xfrm>
            <a:off x="951470" y="5612884"/>
            <a:ext cx="9069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original = np.fft.fft2(</a:t>
            </a:r>
            <a:r>
              <a:rPr lang="en-US" sz="1200" dirty="0" err="1"/>
              <a:t>img</a:t>
            </a:r>
            <a:r>
              <a:rPr lang="en-US" sz="1200" dirty="0"/>
              <a:t>)</a:t>
            </a:r>
          </a:p>
          <a:p>
            <a:r>
              <a:rPr lang="en-US" sz="1200" dirty="0" err="1"/>
              <a:t>plt.subplot</a:t>
            </a:r>
            <a:r>
              <a:rPr lang="en-US" sz="1200" dirty="0"/>
              <a:t>(152), </a:t>
            </a:r>
            <a:r>
              <a:rPr lang="en-US" sz="1200" dirty="0" err="1"/>
              <a:t>plt.imshow</a:t>
            </a:r>
            <a:r>
              <a:rPr lang="en-US" sz="1200" dirty="0"/>
              <a:t>(</a:t>
            </a:r>
            <a:r>
              <a:rPr lang="en-US" sz="1200" dirty="0" err="1"/>
              <a:t>np.log</a:t>
            </a:r>
            <a:r>
              <a:rPr lang="en-US" sz="1200" dirty="0"/>
              <a:t>(1+np.abs(original)),'gray'), </a:t>
            </a:r>
            <a:r>
              <a:rPr lang="en-US" sz="1200" dirty="0" err="1"/>
              <a:t>plt.title</a:t>
            </a:r>
            <a:r>
              <a:rPr lang="en-US" sz="1200" dirty="0"/>
              <a:t>("Spectrum")</a:t>
            </a:r>
          </a:p>
        </p:txBody>
      </p:sp>
      <p:pic>
        <p:nvPicPr>
          <p:cNvPr id="29" name="Picture 28" descr="Chart&#10;&#10;Description automatically generated">
            <a:extLst>
              <a:ext uri="{FF2B5EF4-FFF2-40B4-BE49-F238E27FC236}">
                <a16:creationId xmlns:a16="http://schemas.microsoft.com/office/drawing/2014/main" id="{4A6E1EA7-C667-E893-9C74-7A7CE9A613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5370" y="4575435"/>
            <a:ext cx="2199943" cy="156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6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024-BF3E-847C-5189-59C71201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4463"/>
            <a:ext cx="10515600" cy="1325563"/>
          </a:xfrm>
        </p:spPr>
        <p:txBody>
          <a:bodyPr/>
          <a:lstStyle/>
          <a:p>
            <a:r>
              <a:rPr lang="en-US" dirty="0"/>
              <a:t>Blurring using Low Pass Filter</a:t>
            </a:r>
          </a:p>
        </p:txBody>
      </p:sp>
      <p:sp>
        <p:nvSpPr>
          <p:cNvPr id="11" name="AutoShape 6" descr="{\displaystyle \left\{\mathbf {x} _{n}\right\}:=x_{0},x_{1},\ldots ,x_{N-1}}">
            <a:extLst>
              <a:ext uri="{FF2B5EF4-FFF2-40B4-BE49-F238E27FC236}">
                <a16:creationId xmlns:a16="http://schemas.microsoft.com/office/drawing/2014/main" id="{9A28E87B-08B0-87FB-53A0-66DE960F1C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59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7" descr="{\displaystyle \left\{\mathbf {X} _{k}\right\}:=X_{0},X_{1},\ldots ,X_{N-1},}">
            <a:extLst>
              <a:ext uri="{FF2B5EF4-FFF2-40B4-BE49-F238E27FC236}">
                <a16:creationId xmlns:a16="http://schemas.microsoft.com/office/drawing/2014/main" id="{4A6C1B22-AB4C-D5F5-E190-6E54D7B3D7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533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PowerPoint&#10;&#10;Description automatically generated">
            <a:extLst>
              <a:ext uri="{FF2B5EF4-FFF2-40B4-BE49-F238E27FC236}">
                <a16:creationId xmlns:a16="http://schemas.microsoft.com/office/drawing/2014/main" id="{C15A2185-6A25-5C96-817C-0047AECDEF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"/>
          <a:stretch/>
        </p:blipFill>
        <p:spPr>
          <a:xfrm>
            <a:off x="936096" y="1359243"/>
            <a:ext cx="6236052" cy="52306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F22441-6D0B-6162-CD16-7EB5B55C1234}"/>
              </a:ext>
            </a:extLst>
          </p:cNvPr>
          <p:cNvSpPr txBox="1"/>
          <p:nvPr/>
        </p:nvSpPr>
        <p:spPr>
          <a:xfrm>
            <a:off x="936096" y="902043"/>
            <a:ext cx="43773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Low Pass Filter only allow low frequencies to pass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4F7213-8482-88CB-D212-3FF911F0A3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4"/>
          <a:stretch/>
        </p:blipFill>
        <p:spPr>
          <a:xfrm>
            <a:off x="1042270" y="1206844"/>
            <a:ext cx="4271135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11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024-BF3E-847C-5189-59C71201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4463"/>
            <a:ext cx="10515600" cy="1325563"/>
          </a:xfrm>
        </p:spPr>
        <p:txBody>
          <a:bodyPr/>
          <a:lstStyle/>
          <a:p>
            <a:r>
              <a:rPr lang="en-US" dirty="0"/>
              <a:t>Edge Detection using High Pass Filter</a:t>
            </a:r>
          </a:p>
        </p:txBody>
      </p:sp>
      <p:sp>
        <p:nvSpPr>
          <p:cNvPr id="11" name="AutoShape 6" descr="{\displaystyle \left\{\mathbf {x} _{n}\right\}:=x_{0},x_{1},\ldots ,x_{N-1}}">
            <a:extLst>
              <a:ext uri="{FF2B5EF4-FFF2-40B4-BE49-F238E27FC236}">
                <a16:creationId xmlns:a16="http://schemas.microsoft.com/office/drawing/2014/main" id="{9A28E87B-08B0-87FB-53A0-66DE960F1C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59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7" descr="{\displaystyle \left\{\mathbf {X} _{k}\right\}:=X_{0},X_{1},\ldots ,X_{N-1},}">
            <a:extLst>
              <a:ext uri="{FF2B5EF4-FFF2-40B4-BE49-F238E27FC236}">
                <a16:creationId xmlns:a16="http://schemas.microsoft.com/office/drawing/2014/main" id="{4A6C1B22-AB4C-D5F5-E190-6E54D7B3D7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533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22441-6D0B-6162-CD16-7EB5B55C1234}"/>
              </a:ext>
            </a:extLst>
          </p:cNvPr>
          <p:cNvSpPr txBox="1"/>
          <p:nvPr/>
        </p:nvSpPr>
        <p:spPr>
          <a:xfrm>
            <a:off x="936096" y="902043"/>
            <a:ext cx="6236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High Pass Filter, on the contrary, only allow higher frequencies to pass</a:t>
            </a:r>
          </a:p>
        </p:txBody>
      </p:sp>
      <p:pic>
        <p:nvPicPr>
          <p:cNvPr id="4" name="Picture 3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550C9316-5FF0-BCB3-AC3E-00CC6B9C8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45" y="1322816"/>
            <a:ext cx="6173953" cy="5157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AFFF70-96CE-7E37-7A45-8B8E5D960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2" t="2688"/>
          <a:stretch/>
        </p:blipFill>
        <p:spPr>
          <a:xfrm>
            <a:off x="1022251" y="1242646"/>
            <a:ext cx="4529593" cy="16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8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024-BF3E-847C-5189-59C71201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4463"/>
            <a:ext cx="10515600" cy="1325563"/>
          </a:xfrm>
        </p:spPr>
        <p:txBody>
          <a:bodyPr/>
          <a:lstStyle/>
          <a:p>
            <a:r>
              <a:rPr lang="en-US" dirty="0"/>
              <a:t>Image Sharpening using High Pass Filter</a:t>
            </a:r>
          </a:p>
        </p:txBody>
      </p:sp>
      <p:sp>
        <p:nvSpPr>
          <p:cNvPr id="11" name="AutoShape 6" descr="{\displaystyle \left\{\mathbf {x} _{n}\right\}:=x_{0},x_{1},\ldots ,x_{N-1}}">
            <a:extLst>
              <a:ext uri="{FF2B5EF4-FFF2-40B4-BE49-F238E27FC236}">
                <a16:creationId xmlns:a16="http://schemas.microsoft.com/office/drawing/2014/main" id="{9A28E87B-08B0-87FB-53A0-66DE960F1C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59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7" descr="{\displaystyle \left\{\mathbf {X} _{k}\right\}:=X_{0},X_{1},\ldots ,X_{N-1},}">
            <a:extLst>
              <a:ext uri="{FF2B5EF4-FFF2-40B4-BE49-F238E27FC236}">
                <a16:creationId xmlns:a16="http://schemas.microsoft.com/office/drawing/2014/main" id="{4A6C1B22-AB4C-D5F5-E190-6E54D7B3D7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533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22441-6D0B-6162-CD16-7EB5B55C1234}"/>
              </a:ext>
            </a:extLst>
          </p:cNvPr>
          <p:cNvSpPr txBox="1"/>
          <p:nvPr/>
        </p:nvSpPr>
        <p:spPr>
          <a:xfrm>
            <a:off x="936095" y="902043"/>
            <a:ext cx="92253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Image sharpening is done by adding to the original image a signal proportional to a high-pass filtered version of the image.</a:t>
            </a:r>
            <a:endParaRPr lang="en-US" sz="1200" dirty="0"/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FC621C7-3B83-5C1B-EA3A-8BFD25488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96" y="3716519"/>
            <a:ext cx="4344242" cy="2156032"/>
          </a:xfrm>
          <a:prstGeom prst="rect">
            <a:avLst/>
          </a:prstGeom>
        </p:spPr>
      </p:pic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694710-479B-22B0-DB34-BB1D501DF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106" y="1409700"/>
            <a:ext cx="37338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18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024-BF3E-847C-5189-59C71201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4463"/>
            <a:ext cx="10515600" cy="1325563"/>
          </a:xfrm>
        </p:spPr>
        <p:txBody>
          <a:bodyPr/>
          <a:lstStyle/>
          <a:p>
            <a:r>
              <a:rPr lang="en-US" dirty="0"/>
              <a:t>Noise Suppression using Low Pass Filter</a:t>
            </a:r>
          </a:p>
        </p:txBody>
      </p:sp>
      <p:sp>
        <p:nvSpPr>
          <p:cNvPr id="11" name="AutoShape 6" descr="{\displaystyle \left\{\mathbf {x} _{n}\right\}:=x_{0},x_{1},\ldots ,x_{N-1}}">
            <a:extLst>
              <a:ext uri="{FF2B5EF4-FFF2-40B4-BE49-F238E27FC236}">
                <a16:creationId xmlns:a16="http://schemas.microsoft.com/office/drawing/2014/main" id="{9A28E87B-08B0-87FB-53A0-66DE960F1C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59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7" descr="{\displaystyle \left\{\mathbf {X} _{k}\right\}:=X_{0},X_{1},\ldots ,X_{N-1},}">
            <a:extLst>
              <a:ext uri="{FF2B5EF4-FFF2-40B4-BE49-F238E27FC236}">
                <a16:creationId xmlns:a16="http://schemas.microsoft.com/office/drawing/2014/main" id="{4A6C1B22-AB4C-D5F5-E190-6E54D7B3D7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533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22441-6D0B-6162-CD16-7EB5B55C1234}"/>
              </a:ext>
            </a:extLst>
          </p:cNvPr>
          <p:cNvSpPr txBox="1"/>
          <p:nvPr/>
        </p:nvSpPr>
        <p:spPr>
          <a:xfrm>
            <a:off x="936095" y="902043"/>
            <a:ext cx="9648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A low pass filter (LPF) is used to remove high frequency noise from the signal and preserves the low frequency components in the signal</a:t>
            </a:r>
            <a:endParaRPr lang="en-US" sz="1200" dirty="0"/>
          </a:p>
        </p:txBody>
      </p:sp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8C31FA4-BBCB-615F-2456-034F66755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1434757"/>
            <a:ext cx="70993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90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205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Image Processing with Fourier Transform</vt:lpstr>
      <vt:lpstr>Finite and Discrete Input and Output</vt:lpstr>
      <vt:lpstr>Blurring using Low Pass Filter</vt:lpstr>
      <vt:lpstr>Edge Detection using High Pass Filter</vt:lpstr>
      <vt:lpstr>Image Sharpening using High Pass Filter</vt:lpstr>
      <vt:lpstr>Noise Suppression using Low Pass Filter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 with Fourier Transform</dc:title>
  <dc:creator>PRANAV PADHIYAR - 40315170029</dc:creator>
  <cp:lastModifiedBy>PRANAV PADHIYAR - 40315170029</cp:lastModifiedBy>
  <cp:revision>24</cp:revision>
  <dcterms:created xsi:type="dcterms:W3CDTF">2022-11-20T15:18:25Z</dcterms:created>
  <dcterms:modified xsi:type="dcterms:W3CDTF">2022-11-20T20:01:54Z</dcterms:modified>
</cp:coreProperties>
</file>

<file path=docProps/thumbnail.jpeg>
</file>